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85" r:id="rId20"/>
    <p:sldId id="273" r:id="rId21"/>
    <p:sldId id="274" r:id="rId22"/>
    <p:sldId id="278" r:id="rId23"/>
    <p:sldId id="276" r:id="rId24"/>
    <p:sldId id="277" r:id="rId25"/>
    <p:sldId id="280" r:id="rId26"/>
    <p:sldId id="279" r:id="rId27"/>
    <p:sldId id="281" r:id="rId28"/>
    <p:sldId id="283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DE6EE-E618-47CA-B78E-B9E8DEECA460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51D31-C0F8-46EA-9864-19E57C1A6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4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51D31-C0F8-46EA-9864-19E57C1A62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0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97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1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96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1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1914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869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807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2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8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46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8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4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44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3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6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D7CDE-8246-411A-9D58-9A2CCFE634B8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A204FEC-77CE-4428-828A-3762A40D3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5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C39E8-78A3-423D-985B-A7C7F4C2E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037" y="1640689"/>
            <a:ext cx="7865705" cy="16970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种猴子细粒度分类和应用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C3EF65-C1CD-4801-8B08-387389633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8024" y="4368768"/>
            <a:ext cx="4014473" cy="84471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报告人：王乾</a:t>
            </a:r>
            <a:endParaRPr lang="en-US" altLang="zh-CN" dirty="0"/>
          </a:p>
          <a:p>
            <a:r>
              <a:rPr lang="zh-CN" altLang="en-US" dirty="0"/>
              <a:t>组员：任文轩、崔勇虎、袁毅、余晨阳</a:t>
            </a:r>
          </a:p>
        </p:txBody>
      </p:sp>
    </p:spTree>
    <p:extLst>
      <p:ext uri="{BB962C8B-B14F-4D97-AF65-F5344CB8AC3E}">
        <p14:creationId xmlns:p14="http://schemas.microsoft.com/office/powerpoint/2010/main" val="13232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5925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色彩抖动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F9E83F-4F97-40DD-AC27-A69DD67C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99" y="1990289"/>
            <a:ext cx="7394002" cy="48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2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5925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色彩抖动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F9E83F-4F97-40DD-AC27-A69DD67C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99" y="1990289"/>
            <a:ext cx="7394002" cy="48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5925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增强效果如图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D16C6-FAA0-4876-A72E-BFF2E0BF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7975"/>
            <a:ext cx="9144000" cy="31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4401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网络层采用</a:t>
            </a:r>
            <a:r>
              <a:rPr lang="en-US" altLang="zh-CN" dirty="0"/>
              <a:t>4</a:t>
            </a:r>
            <a:r>
              <a:rPr lang="zh-CN" altLang="en-US" dirty="0"/>
              <a:t>层卷积、</a:t>
            </a:r>
            <a:r>
              <a:rPr lang="en-US" altLang="zh-CN" dirty="0"/>
              <a:t>2</a:t>
            </a:r>
            <a:r>
              <a:rPr lang="zh-CN" altLang="en-US" dirty="0"/>
              <a:t>层全连接；</a:t>
            </a:r>
            <a:endParaRPr lang="en-US" altLang="zh-CN" dirty="0"/>
          </a:p>
          <a:p>
            <a:r>
              <a:rPr lang="zh-CN" altLang="en-US" dirty="0"/>
              <a:t>中间层采用</a:t>
            </a:r>
            <a:r>
              <a:rPr lang="en-US" altLang="zh-CN" dirty="0" err="1"/>
              <a:t>relu</a:t>
            </a:r>
            <a:r>
              <a:rPr lang="zh-CN" altLang="en-US" dirty="0"/>
              <a:t>激活函数来拓展非线性假设空间，输出层使用</a:t>
            </a:r>
            <a:r>
              <a:rPr lang="en-US" altLang="zh-CN" dirty="0" err="1"/>
              <a:t>softmax</a:t>
            </a:r>
            <a:r>
              <a:rPr lang="zh-CN" altLang="en-US" dirty="0"/>
              <a:t>激活函数，将结果进行分类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BD2BF-0E05-42DB-B4D2-E256DE59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77" y="2522359"/>
            <a:ext cx="7147523" cy="43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8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882733-BFD9-4DB7-AE15-CE182D76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317780"/>
            <a:ext cx="4496190" cy="5540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7549A0-3E3A-49E0-B315-49DEB1AF4176}"/>
              </a:ext>
            </a:extLst>
          </p:cNvPr>
          <p:cNvSpPr txBox="1"/>
          <p:nvPr/>
        </p:nvSpPr>
        <p:spPr>
          <a:xfrm>
            <a:off x="538480" y="2489200"/>
            <a:ext cx="33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各网络层信息如右图所示</a:t>
            </a:r>
          </a:p>
        </p:txBody>
      </p:sp>
    </p:spTree>
    <p:extLst>
      <p:ext uri="{BB962C8B-B14F-4D97-AF65-F5344CB8AC3E}">
        <p14:creationId xmlns:p14="http://schemas.microsoft.com/office/powerpoint/2010/main" val="189369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4401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经过多次调参（输入图像尺寸、迭代次数、</a:t>
            </a:r>
            <a:r>
              <a:rPr lang="en-US" altLang="zh-CN" dirty="0"/>
              <a:t>batch</a:t>
            </a:r>
            <a:r>
              <a:rPr lang="zh-CN" altLang="en-US" dirty="0"/>
              <a:t>大小、学习率、网络层信息等），最终跑了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，在验证集上达到了</a:t>
            </a:r>
            <a:r>
              <a:rPr lang="en-US" altLang="zh-CN" dirty="0"/>
              <a:t>97.8%</a:t>
            </a:r>
            <a:r>
              <a:rPr lang="zh-CN" altLang="en-US" dirty="0"/>
              <a:t>的准确率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13F1D-6DF4-403B-94E0-BE95EBB7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4" y="2421817"/>
            <a:ext cx="8929016" cy="30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4401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其学习曲线如下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虽然波动比较大，但准确率整体呈上升趋势，损失函数呈下降趋势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DC6325-7EEC-4049-BE51-8BFF4925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9" y="2584402"/>
            <a:ext cx="4240530" cy="30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740EE4-F3AB-46CA-853D-C2915B126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2584402"/>
            <a:ext cx="4240529" cy="30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734754"/>
            <a:ext cx="2367280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利用混淆矩阵评估测试集表现：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结果并不好，只有</a:t>
            </a:r>
            <a:r>
              <a:rPr lang="en-US" altLang="zh-CN" dirty="0"/>
              <a:t>85%</a:t>
            </a:r>
            <a:r>
              <a:rPr lang="zh-CN" altLang="en-US" dirty="0"/>
              <a:t>的准确率，模型泛化性能很差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F1035-902E-4653-A9B1-A3017D12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25" y="1272056"/>
            <a:ext cx="6408975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440114"/>
            <a:ext cx="710558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同样配置下，未使用数据增强的模型，能达到</a:t>
            </a:r>
            <a:r>
              <a:rPr lang="en-US" altLang="zh-CN" dirty="0"/>
              <a:t>96.5%</a:t>
            </a:r>
            <a:r>
              <a:rPr lang="zh-CN" altLang="en-US" dirty="0"/>
              <a:t>的准确率，看似好像也不错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F9E8BC-905F-44FD-90DB-9B09AFDA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33" y="2522035"/>
            <a:ext cx="8618967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、自建</a:t>
            </a:r>
            <a:r>
              <a:rPr lang="en-US" altLang="zh-CN" dirty="0" err="1"/>
              <a:t>cnn</a:t>
            </a:r>
            <a:r>
              <a:rPr lang="zh-CN" altLang="en-US" dirty="0"/>
              <a:t>模型训练和测试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73" y="1548282"/>
            <a:ext cx="2438166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然而未使用数据增强的模型，在测试集上的表现更差，只有</a:t>
            </a:r>
            <a:r>
              <a:rPr lang="en-US" altLang="zh-CN" dirty="0"/>
              <a:t>77%</a:t>
            </a:r>
          </a:p>
          <a:p>
            <a:endParaRPr lang="en-US" altLang="zh-CN" dirty="0"/>
          </a:p>
          <a:p>
            <a:r>
              <a:rPr lang="zh-CN" altLang="en-US" dirty="0"/>
              <a:t>可见数据增强确实提高了模型的鲁棒性，增强了模型的泛化性能。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00B48B-D95A-4D94-A999-631458DA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39" y="1249194"/>
            <a:ext cx="6477561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8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EEE39-3BAF-43BB-8A1B-5273D6AB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概览：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5A375-1614-4803-9FC7-09013145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464" y="1807029"/>
            <a:ext cx="6591985" cy="3777622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内容提纲：</a:t>
            </a:r>
            <a:endParaRPr lang="en-US" altLang="zh-CN" sz="2400" dirty="0"/>
          </a:p>
          <a:p>
            <a:endParaRPr lang="en-US" altLang="zh-CN" dirty="0"/>
          </a:p>
          <a:p>
            <a:pPr lvl="1"/>
            <a:r>
              <a:rPr lang="en-US" altLang="zh-CN" sz="2400" dirty="0"/>
              <a:t>1</a:t>
            </a:r>
            <a:r>
              <a:rPr lang="zh-CN" altLang="en-US" sz="2400" dirty="0"/>
              <a:t>、项目简介</a:t>
            </a:r>
            <a:endParaRPr lang="en-US" altLang="zh-CN" sz="2400" dirty="0"/>
          </a:p>
          <a:p>
            <a:pPr lvl="1"/>
            <a:r>
              <a:rPr lang="en-US" altLang="zh-CN" sz="2400" dirty="0"/>
              <a:t>2</a:t>
            </a:r>
            <a:r>
              <a:rPr lang="zh-CN" altLang="en-US" sz="2400" dirty="0"/>
              <a:t>、数据分析</a:t>
            </a:r>
            <a:endParaRPr lang="en-US" altLang="zh-CN" sz="2400" dirty="0"/>
          </a:p>
          <a:p>
            <a:pPr lvl="1"/>
            <a:r>
              <a:rPr lang="en-US" altLang="zh-CN" sz="2400" dirty="0"/>
              <a:t>3</a:t>
            </a:r>
            <a:r>
              <a:rPr lang="zh-CN" altLang="en-US" sz="2400" dirty="0"/>
              <a:t>、数据处理</a:t>
            </a:r>
            <a:endParaRPr lang="en-US" altLang="zh-CN" sz="2400" dirty="0"/>
          </a:p>
          <a:p>
            <a:pPr lvl="1"/>
            <a:r>
              <a:rPr lang="en-US" altLang="zh-CN" sz="2400" dirty="0"/>
              <a:t>4</a:t>
            </a:r>
            <a:r>
              <a:rPr lang="zh-CN" altLang="en-US" sz="2400" dirty="0"/>
              <a:t>、自建</a:t>
            </a:r>
            <a:r>
              <a:rPr lang="en-US" altLang="zh-CN" sz="2400" dirty="0" err="1"/>
              <a:t>cnn</a:t>
            </a:r>
            <a:r>
              <a:rPr lang="zh-CN" altLang="en-US" sz="2400" dirty="0"/>
              <a:t>模型训练和测试</a:t>
            </a:r>
            <a:endParaRPr lang="en-US" altLang="zh-CN" sz="2400" dirty="0"/>
          </a:p>
          <a:p>
            <a:pPr lvl="1"/>
            <a:r>
              <a:rPr lang="en-US" altLang="zh-CN" sz="2400" dirty="0"/>
              <a:t>5</a:t>
            </a:r>
            <a:r>
              <a:rPr lang="zh-CN" altLang="en-US" sz="2400" dirty="0"/>
              <a:t>、迁移学习训练和测试</a:t>
            </a:r>
            <a:endParaRPr lang="en-US" altLang="zh-CN" sz="2400" dirty="0"/>
          </a:p>
          <a:p>
            <a:pPr lvl="1"/>
            <a:r>
              <a:rPr lang="en-US" altLang="zh-CN" sz="2400" dirty="0"/>
              <a:t>6</a:t>
            </a:r>
            <a:r>
              <a:rPr lang="zh-CN" altLang="en-US" sz="2400" dirty="0"/>
              <a:t>、客户端部署和测试</a:t>
            </a:r>
          </a:p>
        </p:txBody>
      </p:sp>
    </p:spTree>
    <p:extLst>
      <p:ext uri="{BB962C8B-B14F-4D97-AF65-F5344CB8AC3E}">
        <p14:creationId xmlns:p14="http://schemas.microsoft.com/office/powerpoint/2010/main" val="371846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、迁移学习训练和测试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440114"/>
            <a:ext cx="784415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前面的自建</a:t>
            </a:r>
            <a:r>
              <a:rPr lang="en-US" altLang="zh-CN" dirty="0"/>
              <a:t>CNN</a:t>
            </a:r>
            <a:r>
              <a:rPr lang="zh-CN" altLang="en-US" dirty="0"/>
              <a:t>网络，虽然能在训练集和验证集上达到</a:t>
            </a:r>
            <a:r>
              <a:rPr lang="en-US" altLang="zh-CN" dirty="0"/>
              <a:t>97.8%</a:t>
            </a:r>
            <a:r>
              <a:rPr lang="zh-CN" altLang="en-US" dirty="0"/>
              <a:t>的准确率，但实测效果并不好。</a:t>
            </a:r>
            <a:endParaRPr lang="en-US" altLang="zh-CN" dirty="0"/>
          </a:p>
          <a:p>
            <a:r>
              <a:rPr lang="zh-CN" altLang="en-US" dirty="0"/>
              <a:t>而且之前并没有尝试过迁移学习，所以借此机会学习使用迁移学习来训练模型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6EC7F9-75C8-4E09-B122-B539E832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69" y="2856722"/>
            <a:ext cx="5319221" cy="39475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6E60E0-3F4E-477B-95C8-416AD060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5" y="2856722"/>
            <a:ext cx="8912250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、迁移学习训练和测试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7549A0-3E3A-49E0-B315-49DEB1AF4176}"/>
              </a:ext>
            </a:extLst>
          </p:cNvPr>
          <p:cNvSpPr txBox="1"/>
          <p:nvPr/>
        </p:nvSpPr>
        <p:spPr>
          <a:xfrm>
            <a:off x="1198880" y="1519936"/>
            <a:ext cx="764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深度残差网络</a:t>
            </a:r>
            <a:r>
              <a:rPr lang="en-US" altLang="zh-CN" dirty="0"/>
              <a:t>Resnet-50</a:t>
            </a:r>
            <a:r>
              <a:rPr lang="zh-CN" altLang="en-US" dirty="0"/>
              <a:t>是</a:t>
            </a:r>
            <a:r>
              <a:rPr lang="en-US" altLang="zh-CN" dirty="0"/>
              <a:t>CNN</a:t>
            </a:r>
            <a:r>
              <a:rPr lang="zh-CN" altLang="en-US" dirty="0"/>
              <a:t>图像识别中具有里程碑意义的一个模型，通过残差学习，解决了深度网络退化的问题（随着网络的加深，出现了训练集准确率下降的现象），很多图像识别、目标检测的框架都用到了</a:t>
            </a:r>
            <a:r>
              <a:rPr lang="en-US" altLang="zh-CN" dirty="0"/>
              <a:t>Resnet-50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F27C63-AC6E-4BE3-9536-58A16496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36" y="4057904"/>
            <a:ext cx="4572000" cy="25603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0D647-19EC-4779-A3B5-42E8890F33B7}"/>
              </a:ext>
            </a:extLst>
          </p:cNvPr>
          <p:cNvSpPr/>
          <p:nvPr/>
        </p:nvSpPr>
        <p:spPr>
          <a:xfrm>
            <a:off x="1198880" y="2882250"/>
            <a:ext cx="7906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 ResNet的主要思想是在网络中增加了直连通道，允许原始输入信息直接传到后面的层中，如下图所示。</a:t>
            </a:r>
            <a:r>
              <a:rPr lang="zh-CN" altLang="en-US" dirty="0"/>
              <a:t>这样的话这一层的神经网络可以不用学习整个的输出，而是学习上一个网络输出的残差。</a:t>
            </a:r>
          </a:p>
        </p:txBody>
      </p:sp>
    </p:spTree>
    <p:extLst>
      <p:ext uri="{BB962C8B-B14F-4D97-AF65-F5344CB8AC3E}">
        <p14:creationId xmlns:p14="http://schemas.microsoft.com/office/powerpoint/2010/main" val="172783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、迁移学习训练和测试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E77202-AA3A-4D4A-9548-35C346B5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3" y="2896041"/>
            <a:ext cx="8405588" cy="3337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F209DA-48C6-4A73-8AB7-C53C4D9454F6}"/>
              </a:ext>
            </a:extLst>
          </p:cNvPr>
          <p:cNvSpPr txBox="1"/>
          <p:nvPr/>
        </p:nvSpPr>
        <p:spPr>
          <a:xfrm>
            <a:off x="1091682" y="1502229"/>
            <a:ext cx="744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之前自定义的</a:t>
            </a:r>
            <a:r>
              <a:rPr lang="en-US" altLang="zh-CN" dirty="0" err="1"/>
              <a:t>cnn</a:t>
            </a:r>
            <a:r>
              <a:rPr lang="zh-CN" altLang="en-US" dirty="0"/>
              <a:t>网络需要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才能达到</a:t>
            </a:r>
            <a:r>
              <a:rPr lang="en-US" altLang="zh-CN" dirty="0"/>
              <a:t>97.8%</a:t>
            </a:r>
            <a:r>
              <a:rPr lang="zh-CN" altLang="en-US" dirty="0"/>
              <a:t>的准确率，而使用</a:t>
            </a:r>
            <a:r>
              <a:rPr lang="en-US" altLang="zh-CN" dirty="0"/>
              <a:t>ResNet-50</a:t>
            </a:r>
            <a:r>
              <a:rPr lang="zh-CN" altLang="en-US" dirty="0"/>
              <a:t>迁移学习只需要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便能达到</a:t>
            </a:r>
            <a:r>
              <a:rPr lang="en-US" altLang="zh-CN" dirty="0"/>
              <a:t>97.7%</a:t>
            </a:r>
            <a:r>
              <a:rPr lang="zh-CN" altLang="en-US" dirty="0"/>
              <a:t>的准确率。</a:t>
            </a:r>
          </a:p>
        </p:txBody>
      </p:sp>
    </p:spTree>
    <p:extLst>
      <p:ext uri="{BB962C8B-B14F-4D97-AF65-F5344CB8AC3E}">
        <p14:creationId xmlns:p14="http://schemas.microsoft.com/office/powerpoint/2010/main" val="253932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、迁移学习训练和测试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4401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其学习曲线如下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可以看出在训练的第二个</a:t>
            </a:r>
            <a:r>
              <a:rPr lang="en-US" altLang="zh-CN" dirty="0"/>
              <a:t>epoch</a:t>
            </a:r>
            <a:r>
              <a:rPr lang="zh-CN" altLang="en-US" dirty="0"/>
              <a:t>的准确率便达到了</a:t>
            </a:r>
            <a:r>
              <a:rPr lang="en-US" altLang="zh-CN" dirty="0"/>
              <a:t>96%</a:t>
            </a:r>
            <a:r>
              <a:rPr lang="zh-CN" altLang="en-US" dirty="0"/>
              <a:t>以上，后续训练对准确率的提升并不明显。所以总共训练了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，并选择准确率最高的模型进行保存。</a:t>
            </a:r>
            <a:endParaRPr lang="en-US" alt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19D5B6-6EA0-4594-A190-2AD4692D5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135572"/>
            <a:ext cx="85153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27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、迁移学习训练和测试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19" y="1706763"/>
            <a:ext cx="2367280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利用混淆矩阵评估测试集表现：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结果非常好，之前自建</a:t>
            </a:r>
            <a:r>
              <a:rPr lang="en-US" altLang="zh-CN" dirty="0"/>
              <a:t>CNN</a:t>
            </a:r>
            <a:r>
              <a:rPr lang="zh-CN" altLang="en-US" dirty="0"/>
              <a:t>只有</a:t>
            </a:r>
            <a:r>
              <a:rPr lang="en-US" altLang="zh-CN" dirty="0"/>
              <a:t>85%</a:t>
            </a:r>
            <a:r>
              <a:rPr lang="zh-CN" altLang="en-US" dirty="0"/>
              <a:t>的准确率，而使用迁移学习后测试的准确率达到了</a:t>
            </a:r>
            <a:r>
              <a:rPr lang="en-US" altLang="zh-CN" dirty="0"/>
              <a:t>98%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3BA21-2214-4AAD-A45A-551E661E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99" y="1294918"/>
            <a:ext cx="6698560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3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、客户端部署和测试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25" y="1790739"/>
            <a:ext cx="6369294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定义两个类来分别处理模型和客户端</a:t>
            </a:r>
            <a:endParaRPr lang="en-US" altLang="zh-CN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CD5A795-C4BA-4D25-A3F4-CE51978A7A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80851"/>
              </p:ext>
            </p:extLst>
          </p:nvPr>
        </p:nvGraphicFramePr>
        <p:xfrm>
          <a:off x="745446" y="2615945"/>
          <a:ext cx="8177212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Worksheet" r:id="rId3" imgW="8176437" imgH="3543418" progId="Excel.Sheet.12">
                  <p:embed/>
                </p:oleObj>
              </mc:Choice>
              <mc:Fallback>
                <p:oleObj name="Worksheet" r:id="rId3" imgW="8176437" imgH="3543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446" y="2615945"/>
                        <a:ext cx="8177212" cy="354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15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、客户端部署和测试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25" y="1790739"/>
            <a:ext cx="6369294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定义两个类来分别处理模型和客户端</a:t>
            </a:r>
            <a:endParaRPr lang="en-US" altLang="zh-CN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B4644C8-C949-4C4E-95BB-FD2A1DD424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06251"/>
              </p:ext>
            </p:extLst>
          </p:nvPr>
        </p:nvGraphicFramePr>
        <p:xfrm>
          <a:off x="970532" y="2425959"/>
          <a:ext cx="7563868" cy="4134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Worksheet" r:id="rId3" imgW="6233231" imgH="3406116" progId="Excel.Sheet.12">
                  <p:embed/>
                </p:oleObj>
              </mc:Choice>
              <mc:Fallback>
                <p:oleObj name="Worksheet" r:id="rId3" imgW="6233231" imgH="34061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0532" y="2425959"/>
                        <a:ext cx="7563868" cy="4134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352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、客户端部署和测试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05E4A9-CB8F-4D4D-846D-D98D85EA2A92}"/>
              </a:ext>
            </a:extLst>
          </p:cNvPr>
          <p:cNvSpPr txBox="1"/>
          <p:nvPr/>
        </p:nvSpPr>
        <p:spPr>
          <a:xfrm>
            <a:off x="730005" y="1362270"/>
            <a:ext cx="8042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我们尝试了</a:t>
            </a:r>
            <a:r>
              <a:rPr lang="en-US" altLang="zh-CN" dirty="0"/>
              <a:t>place</a:t>
            </a:r>
            <a:r>
              <a:rPr lang="zh-CN" altLang="en-US" dirty="0"/>
              <a:t>、</a:t>
            </a:r>
            <a:r>
              <a:rPr lang="en-US" altLang="zh-CN" dirty="0"/>
              <a:t>pack</a:t>
            </a:r>
            <a:r>
              <a:rPr lang="zh-CN" altLang="en-US" dirty="0"/>
              <a:t>、</a:t>
            </a:r>
            <a:r>
              <a:rPr lang="en-US" altLang="zh-CN" dirty="0"/>
              <a:t>grid</a:t>
            </a:r>
            <a:r>
              <a:rPr lang="zh-CN" altLang="en-US" dirty="0"/>
              <a:t>这三种布局方式；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place</a:t>
            </a:r>
            <a:r>
              <a:rPr lang="zh-CN" altLang="en-US" dirty="0"/>
              <a:t>通过控件绝对位置来布局，控件无法随着其大小自动调整位置，放大图片时可能会遮盖一些按钮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248D8-D8E8-4759-8F2D-0CE08A9C7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73" y="0"/>
            <a:ext cx="6042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、客户端部署和测试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05E4A9-CB8F-4D4D-846D-D98D85EA2A92}"/>
              </a:ext>
            </a:extLst>
          </p:cNvPr>
          <p:cNvSpPr txBox="1"/>
          <p:nvPr/>
        </p:nvSpPr>
        <p:spPr>
          <a:xfrm>
            <a:off x="730005" y="1362270"/>
            <a:ext cx="804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</a:t>
            </a:r>
            <a:r>
              <a:rPr lang="zh-CN" altLang="en-US" dirty="0"/>
              <a:t>布局最为简单，控件也可以自动调整位置，但实际用起来并不是那么好用，而且放大或缩小图片时，按钮会跟着移动，也可能会覆盖按钮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4689C-AAE5-40BE-A339-55B7C21B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81" y="2096420"/>
            <a:ext cx="6016570" cy="47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14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、客户端部署和测试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59DEB8-43E4-479D-B9D1-9AC2E439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2" y="1886338"/>
            <a:ext cx="8176969" cy="49305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05E4A9-CB8F-4D4D-846D-D98D85EA2A92}"/>
              </a:ext>
            </a:extLst>
          </p:cNvPr>
          <p:cNvSpPr txBox="1"/>
          <p:nvPr/>
        </p:nvSpPr>
        <p:spPr>
          <a:xfrm>
            <a:off x="730005" y="1362270"/>
            <a:ext cx="765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而</a:t>
            </a:r>
            <a:r>
              <a:rPr lang="en-US" altLang="zh-CN" dirty="0"/>
              <a:t>grid</a:t>
            </a:r>
            <a:r>
              <a:rPr lang="zh-CN" altLang="en-US" dirty="0"/>
              <a:t>布局在控制细节方面比较有优势，设计的布局更加可控</a:t>
            </a:r>
          </a:p>
        </p:txBody>
      </p:sp>
    </p:spTree>
    <p:extLst>
      <p:ext uri="{BB962C8B-B14F-4D97-AF65-F5344CB8AC3E}">
        <p14:creationId xmlns:p14="http://schemas.microsoft.com/office/powerpoint/2010/main" val="6300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E3D5A-EC16-4395-B661-76B6DBC8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、项目简介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176F8-3B7A-47C3-B46B-F407C7B3E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7" y="1905000"/>
            <a:ext cx="7181461" cy="4138406"/>
          </a:xfrm>
        </p:spPr>
        <p:txBody>
          <a:bodyPr/>
          <a:lstStyle/>
          <a:p>
            <a:r>
              <a:rPr lang="zh-CN" altLang="en-US" sz="1800" dirty="0"/>
              <a:t>此项目选自</a:t>
            </a:r>
            <a:r>
              <a:rPr lang="en-US" altLang="zh-CN" sz="1800" dirty="0"/>
              <a:t>Kaggle</a:t>
            </a:r>
            <a:r>
              <a:rPr lang="zh-CN" altLang="en-US" sz="1800" dirty="0"/>
              <a:t>平台的一个公共数据集；共有</a:t>
            </a:r>
            <a:r>
              <a:rPr lang="en-US" altLang="zh-CN" sz="1800" dirty="0"/>
              <a:t>10</a:t>
            </a:r>
            <a:r>
              <a:rPr lang="zh-CN" altLang="en-US" sz="1800" dirty="0"/>
              <a:t>类不同猴子的图像（近</a:t>
            </a:r>
            <a:r>
              <a:rPr lang="en-US" altLang="zh-CN" sz="1800" dirty="0"/>
              <a:t>1400</a:t>
            </a:r>
            <a:r>
              <a:rPr lang="zh-CN" altLang="en-US" sz="1800" dirty="0"/>
              <a:t>张图像），分别率在</a:t>
            </a:r>
            <a:r>
              <a:rPr lang="en-US" altLang="zh-CN" sz="1800" dirty="0"/>
              <a:t>400*300</a:t>
            </a:r>
            <a:r>
              <a:rPr lang="zh-CN" altLang="en-US" sz="1800" dirty="0"/>
              <a:t>以上，且图像尺寸不一；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任务类型为细粒度分类任务，</a:t>
            </a:r>
            <a:r>
              <a:rPr lang="zh-CN" altLang="en-US" dirty="0"/>
              <a:t>一般的图像分类（比如猫狗识别），是不同大类之间的分类，差异较大相对较好区分，而</a:t>
            </a:r>
            <a:r>
              <a:rPr lang="zh-CN" altLang="en-US" sz="1800" dirty="0"/>
              <a:t>细粒度图像识别旨在细分同一大类别下的不同子类别。</a:t>
            </a:r>
            <a:endParaRPr lang="en-US" altLang="zh-CN" sz="1800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25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362" y="1611176"/>
            <a:ext cx="6686550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项目原始数据信息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02E19E-F861-42A7-AE7C-E67198E7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07" y="3211076"/>
            <a:ext cx="6933376" cy="3483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55411F-187F-4588-B8D2-01D0F0FE0929}"/>
              </a:ext>
            </a:extLst>
          </p:cNvPr>
          <p:cNvSpPr txBox="1"/>
          <p:nvPr/>
        </p:nvSpPr>
        <p:spPr>
          <a:xfrm>
            <a:off x="1645920" y="2106936"/>
            <a:ext cx="6686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10</a:t>
            </a:r>
            <a:r>
              <a:rPr lang="zh-CN" altLang="en-US" dirty="0"/>
              <a:t>类猴子，训练集</a:t>
            </a:r>
            <a:r>
              <a:rPr lang="en-US" altLang="zh-CN" dirty="0"/>
              <a:t>1370</a:t>
            </a:r>
            <a:r>
              <a:rPr lang="zh-CN" altLang="en-US" dirty="0"/>
              <a:t>张图像，验证集共</a:t>
            </a:r>
            <a:r>
              <a:rPr lang="en-US" altLang="zh-CN" dirty="0"/>
              <a:t>272</a:t>
            </a:r>
            <a:r>
              <a:rPr lang="zh-CN" altLang="en-US" dirty="0"/>
              <a:t>张图像；</a:t>
            </a:r>
            <a:endParaRPr lang="en-US" altLang="zh-CN" dirty="0"/>
          </a:p>
          <a:p>
            <a:r>
              <a:rPr lang="zh-CN" altLang="en-US" dirty="0"/>
              <a:t>由于官方数据集并没有测试集，我们可以从训练集和验证集文件夹里抽取一部分图像用于测试</a:t>
            </a:r>
          </a:p>
        </p:txBody>
      </p:sp>
    </p:spTree>
    <p:extLst>
      <p:ext uri="{BB962C8B-B14F-4D97-AF65-F5344CB8AC3E}">
        <p14:creationId xmlns:p14="http://schemas.microsoft.com/office/powerpoint/2010/main" val="306377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1448616"/>
            <a:ext cx="6686550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各类猴子的数量分布比较均匀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322B23-D083-44F2-BD6C-C55FDA37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503"/>
            <a:ext cx="9144000" cy="46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9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592514"/>
            <a:ext cx="7935597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可以看出十类猴子在毛色、脸型方面有较大差异；</a:t>
            </a:r>
            <a:endParaRPr lang="en-US" altLang="zh-CN" dirty="0"/>
          </a:p>
          <a:p>
            <a:r>
              <a:rPr lang="zh-CN" altLang="en-US" dirty="0"/>
              <a:t>图片中可能有多只猴子，在图像中占据的比例也不同，干扰信息较多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167831-D33C-4447-9192-70534B17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1" y="2507357"/>
            <a:ext cx="883635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88" y="1905000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由前面的数据分析可知，该数据集样本较少，且缺乏测试集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解决方案：</a:t>
            </a:r>
            <a:endParaRPr lang="en-US" altLang="zh-CN" sz="2200" dirty="0"/>
          </a:p>
          <a:p>
            <a:pPr lvl="1"/>
            <a:r>
              <a:rPr lang="en-US" altLang="zh-CN" sz="2000" dirty="0"/>
              <a:t>1 </a:t>
            </a:r>
            <a:r>
              <a:rPr lang="zh-CN" altLang="en-US" sz="2000" dirty="0"/>
              <a:t>从训练集、验证集中划分一部分图像作为测试集，不参与训练</a:t>
            </a:r>
            <a:endParaRPr lang="en-US" altLang="zh-CN" sz="2000" dirty="0"/>
          </a:p>
          <a:p>
            <a:pPr lvl="1"/>
            <a:r>
              <a:rPr lang="en-US" altLang="zh-CN" sz="2000" dirty="0"/>
              <a:t>2 </a:t>
            </a:r>
            <a:r>
              <a:rPr lang="zh-CN" altLang="en-US" sz="2000" dirty="0"/>
              <a:t>利用数据增强，对训练集图像进行放缩、随机裁剪、高斯噪声、色彩抖动等处理，增加训练样本数，能提高模型鲁棒性，有效缓解过拟合现象。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8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5925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放缩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随机裁剪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D319ED-4432-4C37-B08D-E9C17171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2" y="2103912"/>
            <a:ext cx="8497864" cy="1538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937675-E415-484E-86FA-777BE292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6" y="4525546"/>
            <a:ext cx="7738507" cy="9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9592-59E7-468F-A79D-C00AF4E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39883-FCC9-4D55-BF2B-9D9225F5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22" y="1592514"/>
            <a:ext cx="8169278" cy="2833217"/>
          </a:xfrm>
        </p:spPr>
        <p:txBody>
          <a:bodyPr>
            <a:normAutofit/>
          </a:bodyPr>
          <a:lstStyle/>
          <a:p>
            <a:r>
              <a:rPr lang="zh-CN" altLang="en-US" dirty="0"/>
              <a:t>高斯噪声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CB76BD-B7BE-4013-843D-D0420E9C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39" y="2208202"/>
            <a:ext cx="6295921" cy="44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13018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603</TotalTime>
  <Words>1041</Words>
  <Application>Microsoft Office PowerPoint</Application>
  <PresentationFormat>全屏显示(4:3)</PresentationFormat>
  <Paragraphs>94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幼圆</vt:lpstr>
      <vt:lpstr>Arial</vt:lpstr>
      <vt:lpstr>Century Gothic</vt:lpstr>
      <vt:lpstr>Wingdings 3</vt:lpstr>
      <vt:lpstr>丝状</vt:lpstr>
      <vt:lpstr>Worksheet</vt:lpstr>
      <vt:lpstr>10种猴子细粒度分类和应用</vt:lpstr>
      <vt:lpstr>概览：</vt:lpstr>
      <vt:lpstr>1、项目简介</vt:lpstr>
      <vt:lpstr>2、数据分析</vt:lpstr>
      <vt:lpstr>2、数据分析</vt:lpstr>
      <vt:lpstr>2、数据分析</vt:lpstr>
      <vt:lpstr>3、数据处理</vt:lpstr>
      <vt:lpstr>3、数据处理</vt:lpstr>
      <vt:lpstr>3、数据处理</vt:lpstr>
      <vt:lpstr>3、数据处理</vt:lpstr>
      <vt:lpstr>3、数据处理</vt:lpstr>
      <vt:lpstr>3、数据处理</vt:lpstr>
      <vt:lpstr>4、自建cnn模型训练和测试</vt:lpstr>
      <vt:lpstr>4、自建cnn模型训练和测试</vt:lpstr>
      <vt:lpstr>4、自建cnn模型训练和测试</vt:lpstr>
      <vt:lpstr>4、自建cnn模型训练和测试</vt:lpstr>
      <vt:lpstr>4、自建cnn模型训练和测试</vt:lpstr>
      <vt:lpstr>4、自建cnn模型训练和测试</vt:lpstr>
      <vt:lpstr>4、自建cnn模型训练和测试</vt:lpstr>
      <vt:lpstr>5、迁移学习训练和测试</vt:lpstr>
      <vt:lpstr>5、迁移学习训练和测试</vt:lpstr>
      <vt:lpstr>5、迁移学习训练和测试</vt:lpstr>
      <vt:lpstr>5、迁移学习训练和测试</vt:lpstr>
      <vt:lpstr>5、迁移学习训练和测试</vt:lpstr>
      <vt:lpstr>6、客户端部署和测试</vt:lpstr>
      <vt:lpstr>6、客户端部署和测试</vt:lpstr>
      <vt:lpstr>6、客户端部署和测试</vt:lpstr>
      <vt:lpstr>6、客户端部署和测试</vt:lpstr>
      <vt:lpstr>6、客户端部署和测试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乾</dc:creator>
  <cp:lastModifiedBy>王 乾</cp:lastModifiedBy>
  <cp:revision>76</cp:revision>
  <dcterms:created xsi:type="dcterms:W3CDTF">2019-11-24T06:38:42Z</dcterms:created>
  <dcterms:modified xsi:type="dcterms:W3CDTF">2019-11-26T14:25:57Z</dcterms:modified>
</cp:coreProperties>
</file>